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78" y="1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32C5-2D4E-4393-BC7B-D1951763134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A509-85B5-46F3-AE52-583DA7F36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395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32C5-2D4E-4393-BC7B-D1951763134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A509-85B5-46F3-AE52-583DA7F36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1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32C5-2D4E-4393-BC7B-D1951763134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A509-85B5-46F3-AE52-583DA7F36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72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32C5-2D4E-4393-BC7B-D1951763134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A509-85B5-46F3-AE52-583DA7F36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36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32C5-2D4E-4393-BC7B-D1951763134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A509-85B5-46F3-AE52-583DA7F36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7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32C5-2D4E-4393-BC7B-D1951763134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A509-85B5-46F3-AE52-583DA7F36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02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32C5-2D4E-4393-BC7B-D1951763134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A509-85B5-46F3-AE52-583DA7F36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2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32C5-2D4E-4393-BC7B-D1951763134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A509-85B5-46F3-AE52-583DA7F36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64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32C5-2D4E-4393-BC7B-D1951763134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A509-85B5-46F3-AE52-583DA7F36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52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32C5-2D4E-4393-BC7B-D1951763134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A509-85B5-46F3-AE52-583DA7F36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40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32C5-2D4E-4393-BC7B-D1951763134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A509-85B5-46F3-AE52-583DA7F36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11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632C5-2D4E-4393-BC7B-D1951763134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FA509-85B5-46F3-AE52-583DA7F36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81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68489" y="95534"/>
            <a:ext cx="108772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30" y="586854"/>
            <a:ext cx="8475259" cy="59367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8173" y="2113280"/>
            <a:ext cx="6987655" cy="32624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МБДОУ «Детский сад с.Купино»</a:t>
            </a:r>
          </a:p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«Создание 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условий</a:t>
            </a:r>
          </a:p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ля развития связной</a:t>
            </a:r>
          </a:p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ечи дошкольников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</a:t>
            </a:r>
            <a:endParaRPr lang="en-US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Подготовила воспитатель Купина А.Ю</a:t>
            </a:r>
            <a:endParaRPr lang="ru-RU" sz="2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71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7202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125" y="1078173"/>
            <a:ext cx="11750723" cy="4558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2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Игровая деятельность.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Игра</a:t>
            </a:r>
            <a:r>
              <a:rPr lang="ru-RU" sz="3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– один из тех видов детской деятельности, которые используются взрослыми в целях воспитания дошкольников, обучения их различным действиям с предметами, способами и средствами общения.</a:t>
            </a:r>
            <a:r>
              <a:rPr lang="ru-RU" sz="32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ru-RU" sz="3200" u="sng" dirty="0">
                <a:solidFill>
                  <a:srgbClr val="002060"/>
                </a:solidFill>
              </a:rPr>
              <a:t>Игра и труд </a:t>
            </a:r>
            <a:r>
              <a:rPr lang="ru-RU" sz="3200" dirty="0">
                <a:solidFill>
                  <a:srgbClr val="002060"/>
                </a:solidFill>
              </a:rPr>
              <a:t>являются сильнейшими стимулами для проявления детской самодеятельности в области языка; они должны быть в первую очередь использованы в интересах </a:t>
            </a:r>
            <a:r>
              <a:rPr lang="ru-RU" sz="3200" dirty="0" smtClean="0">
                <a:solidFill>
                  <a:srgbClr val="002060"/>
                </a:solidFill>
              </a:rPr>
              <a:t>развития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речи детей. </a:t>
            </a:r>
            <a:endParaRPr lang="ru-RU" sz="32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7159" y="5003054"/>
            <a:ext cx="2473261" cy="1854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4934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202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2138" y="1049090"/>
            <a:ext cx="114777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Таким образом, педагогические мероприятия в организации свободной игры детей сводятся к следующему:</a:t>
            </a:r>
            <a:endParaRPr lang="ru-RU" sz="2000" dirty="0" smtClean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1. Организовать место для игры, соответствующее возрасту и числу играющих на нем детей.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2. Продумать подбор игрушек, материалов, пособий и неуклонно следить за их обновлением соответственно запросам развивающегося игрового процесса и общего развития детей.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3. Руководя наблюдениями детей, содействовать отображению в игре положительных сторон социальной, трудовой жизни.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4. Содействовать тому, чтобы группировка детей в игре (по возрасту, развитию, речевым навыкам) способствовала росту и развитию языка более слабых и отстающих.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5. Проявлять интерес к играм детей беседами, обусловленными их содержанием,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руководить игрой и в процессе такого руководства упражнять язык т. д.</a:t>
            </a:r>
            <a:endParaRPr lang="ru-RU" sz="20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01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629" y="-1"/>
            <a:ext cx="12660629" cy="74789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069" y="1146412"/>
            <a:ext cx="117780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Для развития </a:t>
            </a:r>
            <a:r>
              <a:rPr lang="ru-RU" sz="3200" u="sng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продуктивного общения, способности к сопереживанию, взаимопомощи </a:t>
            </a:r>
            <a:r>
              <a:rPr lang="ru-RU" sz="3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необходима </a:t>
            </a:r>
            <a:r>
              <a:rPr lang="ru-RU" sz="32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система комплексной работы</a:t>
            </a:r>
            <a:r>
              <a:rPr lang="ru-RU" sz="3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с детьми: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Оборудование </a:t>
            </a:r>
            <a:r>
              <a:rPr lang="ru-RU" sz="3200" dirty="0">
                <a:solidFill>
                  <a:srgbClr val="002060"/>
                </a:solidFill>
              </a:rPr>
              <a:t>в группе игрового уголка, где можно развернуть сюжетно - ролевые </a:t>
            </a:r>
            <a:r>
              <a:rPr lang="ru-RU" sz="3200" dirty="0" smtClean="0">
                <a:solidFill>
                  <a:srgbClr val="002060"/>
                </a:solidFill>
              </a:rPr>
              <a:t>игры.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Создание </a:t>
            </a:r>
            <a:r>
              <a:rPr lang="ru-RU" sz="3200" dirty="0">
                <a:solidFill>
                  <a:srgbClr val="002060"/>
                </a:solidFill>
              </a:rPr>
              <a:t>условий для театрализованной </a:t>
            </a:r>
            <a:r>
              <a:rPr lang="ru-RU" sz="3200" dirty="0" smtClean="0">
                <a:solidFill>
                  <a:srgbClr val="002060"/>
                </a:solidFill>
              </a:rPr>
              <a:t>деятельности.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Различные </a:t>
            </a:r>
            <a:r>
              <a:rPr lang="ru-RU" sz="3200" dirty="0">
                <a:solidFill>
                  <a:srgbClr val="002060"/>
                </a:solidFill>
              </a:rPr>
              <a:t>дидактические игры. 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Игры, которые помогают </a:t>
            </a:r>
            <a:r>
              <a:rPr lang="ru-RU" sz="3200" dirty="0">
                <a:solidFill>
                  <a:srgbClr val="002060"/>
                </a:solidFill>
              </a:rPr>
              <a:t>углублять представления </a:t>
            </a:r>
            <a:r>
              <a:rPr lang="ru-RU" sz="3200" dirty="0" smtClean="0">
                <a:solidFill>
                  <a:srgbClr val="002060"/>
                </a:solidFill>
              </a:rPr>
              <a:t>о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труде взрослых, представлениях детей о </a:t>
            </a:r>
            <a:r>
              <a:rPr lang="ru-RU" sz="3200" dirty="0" smtClean="0">
                <a:solidFill>
                  <a:srgbClr val="002060"/>
                </a:solidFill>
              </a:rPr>
              <a:t>различных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материалах. </a:t>
            </a:r>
            <a:r>
              <a:rPr lang="ru-RU" sz="3200" dirty="0">
                <a:solidFill>
                  <a:srgbClr val="002060"/>
                </a:solidFill>
              </a:rPr>
              <a:t>Использование экскурсий, встреч с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людьми разных профессий. </a:t>
            </a:r>
            <a:endParaRPr lang="ru-RU" sz="32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77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2071"/>
            <a:ext cx="12192001" cy="7202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2955" y="972517"/>
            <a:ext cx="116278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гры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ля ознакомления детей с эмоциональными состояниями и настроениями.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ru-RU" sz="3200" dirty="0">
                <a:solidFill>
                  <a:srgbClr val="002060"/>
                </a:solidFill>
              </a:rPr>
              <a:t>Р</a:t>
            </a:r>
            <a:r>
              <a:rPr lang="ru-RU" sz="3200" dirty="0" smtClean="0">
                <a:solidFill>
                  <a:srgbClr val="002060"/>
                </a:solidFill>
              </a:rPr>
              <a:t>ечевые игры.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7.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002060"/>
                </a:solidFill>
              </a:rPr>
              <a:t>П</a:t>
            </a:r>
            <a:r>
              <a:rPr lang="ru-RU" sz="3200" dirty="0" smtClean="0">
                <a:solidFill>
                  <a:srgbClr val="002060"/>
                </a:solidFill>
              </a:rPr>
              <a:t>о развитию </a:t>
            </a:r>
            <a:r>
              <a:rPr lang="ru-RU" sz="3200" u="sng" dirty="0" smtClean="0">
                <a:solidFill>
                  <a:srgbClr val="002060"/>
                </a:solidFill>
              </a:rPr>
              <a:t>доброжелательности</a:t>
            </a:r>
            <a:r>
              <a:rPr lang="ru-RU" sz="3200" dirty="0" smtClean="0">
                <a:solidFill>
                  <a:srgbClr val="002060"/>
                </a:solidFill>
              </a:rPr>
              <a:t>: различные </a:t>
            </a:r>
            <a:r>
              <a:rPr lang="ru-RU" sz="3200" dirty="0">
                <a:solidFill>
                  <a:srgbClr val="002060"/>
                </a:solidFill>
              </a:rPr>
              <a:t>игровые </a:t>
            </a:r>
            <a:r>
              <a:rPr lang="ru-RU" sz="3200" dirty="0" smtClean="0">
                <a:solidFill>
                  <a:srgbClr val="002060"/>
                </a:solidFill>
              </a:rPr>
              <a:t>ситуации;  </a:t>
            </a:r>
            <a:r>
              <a:rPr lang="ru-RU" sz="3200" dirty="0">
                <a:solidFill>
                  <a:srgbClr val="002060"/>
                </a:solidFill>
              </a:rPr>
              <a:t>и</a:t>
            </a:r>
            <a:r>
              <a:rPr lang="ru-RU" sz="3200" dirty="0" smtClean="0">
                <a:solidFill>
                  <a:srgbClr val="002060"/>
                </a:solidFill>
              </a:rPr>
              <a:t>спользование </a:t>
            </a:r>
            <a:r>
              <a:rPr lang="ru-RU" sz="3200" dirty="0">
                <a:solidFill>
                  <a:srgbClr val="002060"/>
                </a:solidFill>
              </a:rPr>
              <a:t>пальчиковых </a:t>
            </a:r>
            <a:r>
              <a:rPr lang="ru-RU" sz="3200" dirty="0" smtClean="0">
                <a:solidFill>
                  <a:srgbClr val="002060"/>
                </a:solidFill>
              </a:rPr>
              <a:t>игр</a:t>
            </a:r>
            <a:r>
              <a:rPr lang="ru-RU" sz="3200" dirty="0" smtClean="0"/>
              <a:t>.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8. </a:t>
            </a:r>
            <a:r>
              <a:rPr lang="ru-RU" sz="3200" dirty="0">
                <a:solidFill>
                  <a:srgbClr val="002060"/>
                </a:solidFill>
              </a:rPr>
              <a:t>П</a:t>
            </a:r>
            <a:r>
              <a:rPr lang="ru-RU" sz="3200" dirty="0" smtClean="0">
                <a:solidFill>
                  <a:srgbClr val="002060"/>
                </a:solidFill>
              </a:rPr>
              <a:t>о развитию </a:t>
            </a:r>
            <a:r>
              <a:rPr lang="ru-RU" sz="3200" u="sng" dirty="0" smtClean="0">
                <a:solidFill>
                  <a:srgbClr val="002060"/>
                </a:solidFill>
              </a:rPr>
              <a:t>навыков общения</a:t>
            </a:r>
            <a:r>
              <a:rPr lang="ru-RU" sz="3200" dirty="0" smtClean="0">
                <a:solidFill>
                  <a:srgbClr val="002060"/>
                </a:solidFill>
              </a:rPr>
              <a:t>: </a:t>
            </a:r>
            <a:r>
              <a:rPr lang="ru-RU" sz="3200" dirty="0">
                <a:solidFill>
                  <a:srgbClr val="002060"/>
                </a:solidFill>
              </a:rPr>
              <a:t>и</a:t>
            </a:r>
            <a:r>
              <a:rPr lang="ru-RU" sz="3200" dirty="0" smtClean="0">
                <a:solidFill>
                  <a:srgbClr val="002060"/>
                </a:solidFill>
              </a:rPr>
              <a:t>гровые </a:t>
            </a:r>
            <a:r>
              <a:rPr lang="ru-RU" sz="3200" dirty="0">
                <a:solidFill>
                  <a:srgbClr val="002060"/>
                </a:solidFill>
              </a:rPr>
              <a:t>и бытовые </a:t>
            </a:r>
            <a:r>
              <a:rPr lang="ru-RU" sz="3200" dirty="0" smtClean="0">
                <a:solidFill>
                  <a:srgbClr val="002060"/>
                </a:solidFill>
              </a:rPr>
              <a:t>ситуации; рассматривание </a:t>
            </a:r>
            <a:r>
              <a:rPr lang="ru-RU" sz="3200" dirty="0">
                <a:solidFill>
                  <a:srgbClr val="002060"/>
                </a:solidFill>
              </a:rPr>
              <a:t>картин, отражающих знакомые для ребёнка жизненные ситуации, демонстрирующие </a:t>
            </a:r>
            <a:r>
              <a:rPr lang="ru-RU" sz="3200" dirty="0" smtClean="0">
                <a:solidFill>
                  <a:srgbClr val="002060"/>
                </a:solidFill>
              </a:rPr>
              <a:t>поведение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ребёнка; чтение </a:t>
            </a:r>
            <a:r>
              <a:rPr lang="ru-RU" sz="3200" dirty="0">
                <a:solidFill>
                  <a:srgbClr val="002060"/>
                </a:solidFill>
              </a:rPr>
              <a:t>произведений о дружбе,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взаимопонимании</a:t>
            </a:r>
            <a:r>
              <a:rPr lang="ru-RU" sz="3200" dirty="0">
                <a:solidFill>
                  <a:srgbClr val="002060"/>
                </a:solidFill>
              </a:rPr>
              <a:t>, взаимопомощи.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81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202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4842" y="1187355"/>
            <a:ext cx="115050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В книжном уголке подбираются книги нравственного содержания.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10.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002060"/>
                </a:solidFill>
              </a:rPr>
              <a:t>В музыкальном уголке подбирается фонотека детских песен, классической музыки, сказок и различных звуков природы для слушания. 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1741" y="3305124"/>
            <a:ext cx="3829119" cy="2871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7553" y="2762113"/>
            <a:ext cx="3432509" cy="377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575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202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125" y="1105469"/>
            <a:ext cx="11764371" cy="4934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1000"/>
              </a:lnSpc>
              <a:spcAft>
                <a:spcPts val="1425"/>
              </a:spcAft>
            </a:pPr>
            <a:r>
              <a:rPr lang="ru-RU" sz="2800" b="1" u="sng" dirty="0">
                <a:solidFill>
                  <a:srgbClr val="002060"/>
                </a:solidFill>
              </a:rPr>
              <a:t>Театрализованная деятельность</a:t>
            </a:r>
            <a:endParaRPr lang="ru-RU" sz="2800" b="1" dirty="0">
              <a:solidFill>
                <a:srgbClr val="002060"/>
              </a:solidFill>
            </a:endParaRPr>
          </a:p>
          <a:p>
            <a:pPr>
              <a:lnSpc>
                <a:spcPct val="101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</a:rPr>
              <a:t>Театральная деятельность </a:t>
            </a:r>
            <a:r>
              <a:rPr lang="ru-RU" altLang="ru-RU" sz="2800" dirty="0" smtClean="0">
                <a:solidFill>
                  <a:srgbClr val="002060"/>
                </a:solidFill>
              </a:rPr>
              <a:t>очень важна в развитии речи детей. Она позволяет решать многие педагогические задачи, касающиеся формирования выразительности речи ребёнка, интеллектуального художественно-эстетического воспитания. Она неисчерпаемый источник развития чувств, переживаний и эмоциональных открытий, способ приобщения к духовному богатству. В результате ребёнок</a:t>
            </a:r>
          </a:p>
          <a:p>
            <a:pPr>
              <a:lnSpc>
                <a:spcPct val="101000"/>
              </a:lnSpc>
              <a:buClrTx/>
              <a:buFontTx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познаёт мир умом и сердцем, выражая своё отношение к добру и злу; познаёт радость, связанную с преодолением трудностей общения, неуверенности в себе.</a:t>
            </a:r>
          </a:p>
          <a:p>
            <a:pPr>
              <a:lnSpc>
                <a:spcPct val="101000"/>
              </a:lnSpc>
              <a:buClrTx/>
              <a:buFontTx/>
              <a:buNone/>
            </a:pPr>
            <a:endParaRPr lang="ru-RU" alt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461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202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364" y="1187355"/>
            <a:ext cx="116824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Участвуя в </a:t>
            </a:r>
            <a:r>
              <a:rPr lang="ru-RU" sz="2800" b="1" dirty="0" smtClean="0">
                <a:solidFill>
                  <a:srgbClr val="002060"/>
                </a:solidFill>
              </a:rPr>
              <a:t>театрализованной деятельности</a:t>
            </a:r>
            <a:r>
              <a:rPr lang="ru-RU" sz="2800" dirty="0" smtClean="0">
                <a:solidFill>
                  <a:srgbClr val="002060"/>
                </a:solidFill>
              </a:rPr>
              <a:t>, дети знакомятся с окружающим миром во всем его многообразии через образы, звуки, краски, а умело, поставленные вопросы побуждают их думать, анализировать, делать выводы и обобщения. Исполняя роль, особенно вступление в диалог с другими персонажами,  ставят ребёнка перед необходимостью ясно, четко и понятно изъясняться.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Поэтому участие детей в </a:t>
            </a:r>
            <a:r>
              <a:rPr lang="ru-RU" sz="2800" u="sng" dirty="0" smtClean="0">
                <a:solidFill>
                  <a:srgbClr val="002060"/>
                </a:solidFill>
              </a:rPr>
              <a:t>театрализованных играх </a:t>
            </a:r>
            <a:r>
              <a:rPr lang="ru-RU" sz="2800" dirty="0" smtClean="0">
                <a:solidFill>
                  <a:srgbClr val="002060"/>
                </a:solidFill>
              </a:rPr>
              <a:t>будет способствовать полноценному развитию всех сторон связной монологической речи,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станет основной предпосылкой успешного обучения в школе.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9910" y="4925043"/>
            <a:ext cx="2233122" cy="178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1082" y="5224470"/>
            <a:ext cx="1986482" cy="1489862"/>
          </a:xfrm>
          <a:prstGeom prst="rect">
            <a:avLst/>
          </a:prstGeom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397" y="5039173"/>
            <a:ext cx="2734680" cy="18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24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202142"/>
          </a:xfrm>
        </p:spPr>
      </p:pic>
      <p:sp>
        <p:nvSpPr>
          <p:cNvPr id="8" name="Прямоугольник 7"/>
          <p:cNvSpPr/>
          <p:nvPr/>
        </p:nvSpPr>
        <p:spPr>
          <a:xfrm>
            <a:off x="191069" y="1160061"/>
            <a:ext cx="1143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Одна из самых </a:t>
            </a:r>
            <a:r>
              <a:rPr lang="ru-RU" sz="4000" b="1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важных задач обучения </a:t>
            </a:r>
            <a:r>
              <a:rPr lang="ru-RU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дошкольников – развитие </a:t>
            </a:r>
            <a:r>
              <a:rPr lang="ru-RU" sz="4000" b="1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связной речи</a:t>
            </a:r>
            <a:r>
              <a:rPr lang="ru-RU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Связная </a:t>
            </a:r>
            <a:r>
              <a:rPr lang="ru-RU" sz="4000" b="1" dirty="0">
                <a:solidFill>
                  <a:srgbClr val="7030A0"/>
                </a:solidFill>
              </a:rPr>
              <a:t>речь </a:t>
            </a:r>
            <a:r>
              <a:rPr lang="ru-RU" sz="4000" dirty="0">
                <a:solidFill>
                  <a:srgbClr val="7030A0"/>
                </a:solidFill>
              </a:rPr>
              <a:t>вбирает в себя все достижения ребенка в общем развитии, овладении родным языком, культурой общения, т.е. в ней как в зеркале отражается и логика, и богатство представлений, и другие качества личности.</a:t>
            </a:r>
          </a:p>
          <a:p>
            <a:r>
              <a:rPr lang="ru-RU" sz="4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03291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202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545" y="1296537"/>
            <a:ext cx="11505063" cy="339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800" b="1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вязная речь</a:t>
            </a:r>
            <a:r>
              <a:rPr lang="ru-RU" sz="48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это цепь логически сочетающихся предложений, содержащих законченную мысль.</a:t>
            </a:r>
            <a:endParaRPr lang="ru-RU" sz="4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168" y="2987225"/>
            <a:ext cx="3654364" cy="318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5862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2021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0375" y="1241947"/>
            <a:ext cx="11150221" cy="505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3600" b="1" u="sng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для развития связной речи дошкольников</a:t>
            </a:r>
            <a:r>
              <a:rPr lang="ru-RU" sz="3600" b="1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Font typeface="Symbol" panose="05050102010706020507" pitchFamily="18" charset="2"/>
              <a:buChar char=""/>
            </a:pPr>
            <a:r>
              <a:rPr lang="ru-RU" sz="36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художественной литературой</a:t>
            </a:r>
          </a:p>
          <a:p>
            <a:pPr marL="342900" lvl="0" indent="-3429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Font typeface="Symbol" panose="05050102010706020507" pitchFamily="18" charset="2"/>
              <a:buChar char=""/>
            </a:pPr>
            <a:r>
              <a:rPr lang="ru-RU" sz="36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монологической и диалогической</a:t>
            </a:r>
          </a:p>
          <a:p>
            <a:pPr lvl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36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речи</a:t>
            </a:r>
            <a:endParaRPr lang="ru-RU" sz="3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Font typeface="Symbol" panose="05050102010706020507" pitchFamily="18" charset="2"/>
              <a:buChar char=""/>
            </a:pPr>
            <a:r>
              <a:rPr lang="ru-RU" sz="36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sz="3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Font typeface="Symbol" panose="05050102010706020507" pitchFamily="18" charset="2"/>
              <a:buChar char=""/>
            </a:pPr>
            <a:r>
              <a:rPr lang="ru-RU" sz="36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</a:t>
            </a:r>
            <a:endParaRPr lang="ru-RU" sz="3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74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7202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5660" y="1009934"/>
            <a:ext cx="11395880" cy="572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Знакомство ребёнка  с художественной литературой</a:t>
            </a:r>
            <a:r>
              <a:rPr lang="ru-RU" sz="3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начинается </a:t>
            </a:r>
            <a:r>
              <a:rPr lang="ru-RU" sz="3200" dirty="0">
                <a:solidFill>
                  <a:srgbClr val="002060"/>
                </a:solidFill>
              </a:rPr>
              <a:t>с миниатюр народного творчества — </a:t>
            </a:r>
            <a:r>
              <a:rPr lang="ru-RU" sz="3200" dirty="0" err="1">
                <a:solidFill>
                  <a:srgbClr val="002060"/>
                </a:solidFill>
              </a:rPr>
              <a:t>потешек</a:t>
            </a:r>
            <a:r>
              <a:rPr lang="ru-RU" sz="3200" dirty="0">
                <a:solidFill>
                  <a:srgbClr val="002060"/>
                </a:solidFill>
              </a:rPr>
              <a:t>, песен, затем он слушает народные сказки, которые полезно пересказывать.</a:t>
            </a:r>
          </a:p>
          <a:p>
            <a:r>
              <a:rPr lang="ru-RU" sz="3200" dirty="0">
                <a:solidFill>
                  <a:srgbClr val="002060"/>
                </a:solidFill>
              </a:rPr>
              <a:t>Учить малышей </a:t>
            </a:r>
            <a:r>
              <a:rPr lang="ru-RU" sz="3200" i="1" dirty="0">
                <a:solidFill>
                  <a:srgbClr val="002060"/>
                </a:solidFill>
              </a:rPr>
              <a:t>3-4 лет</a:t>
            </a:r>
            <a:r>
              <a:rPr lang="ru-RU" sz="3200" dirty="0">
                <a:solidFill>
                  <a:srgbClr val="002060"/>
                </a:solidFill>
              </a:rPr>
              <a:t> связной речи лучше всего с простого воспроизведения хорошо знакомых им сказок: «Колобок», «Репка», «Теремок», «Курочка ряба». Ребенок рассказывает вместе с взрослыми, в ответ на его вопросы,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поставленные </a:t>
            </a:r>
            <a:r>
              <a:rPr lang="ru-RU" sz="3200" dirty="0">
                <a:solidFill>
                  <a:srgbClr val="002060"/>
                </a:solidFill>
              </a:rPr>
              <a:t>обычно к </a:t>
            </a:r>
            <a:r>
              <a:rPr lang="ru-RU" sz="3200" u="sng" dirty="0">
                <a:solidFill>
                  <a:srgbClr val="002060"/>
                </a:solidFill>
              </a:rPr>
              <a:t>последнему слову фразы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вставляет </a:t>
            </a:r>
            <a:r>
              <a:rPr lang="ru-RU" sz="3200" dirty="0">
                <a:solidFill>
                  <a:srgbClr val="002060"/>
                </a:solidFill>
              </a:rPr>
              <a:t>отдельные слова: «Посадил дед …. Что?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(</a:t>
            </a:r>
            <a:r>
              <a:rPr lang="ru-RU" sz="3200" dirty="0">
                <a:solidFill>
                  <a:srgbClr val="002060"/>
                </a:solidFill>
              </a:rPr>
              <a:t>репку</a:t>
            </a:r>
            <a:r>
              <a:rPr lang="ru-RU" sz="3200" dirty="0" smtClean="0">
                <a:solidFill>
                  <a:srgbClr val="002060"/>
                </a:solidFill>
              </a:rPr>
              <a:t>)».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63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7202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068" y="1091822"/>
            <a:ext cx="11791666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После этого можно переходить к </a:t>
            </a:r>
            <a:r>
              <a:rPr lang="ru-RU" sz="3200" b="1" dirty="0" err="1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пересказыванию</a:t>
            </a:r>
            <a:r>
              <a:rPr lang="ru-RU" sz="3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маленьких рассказов. При пересказе прозы надо следить, чтобы ответы ребенка были как можно ближе к художественному тексту.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</a:rPr>
              <a:t>Можно использовать </a:t>
            </a:r>
            <a:r>
              <a:rPr lang="ru-RU" sz="3200" b="1" dirty="0">
                <a:solidFill>
                  <a:srgbClr val="002060"/>
                </a:solidFill>
              </a:rPr>
              <a:t>совместный пересказ</a:t>
            </a:r>
            <a:r>
              <a:rPr lang="ru-RU" sz="3200" dirty="0">
                <a:solidFill>
                  <a:srgbClr val="002060"/>
                </a:solidFill>
              </a:rPr>
              <a:t>. Помощь взрослого будет заключаться в напоминании фразы, подсказке забытого </a:t>
            </a:r>
            <a:r>
              <a:rPr lang="ru-RU" sz="3200" dirty="0" smtClean="0">
                <a:solidFill>
                  <a:srgbClr val="002060"/>
                </a:solidFill>
              </a:rPr>
              <a:t>слова.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>Чтение </a:t>
            </a:r>
            <a:r>
              <a:rPr lang="ru-RU" sz="3200" b="1" dirty="0">
                <a:solidFill>
                  <a:srgbClr val="002060"/>
                </a:solidFill>
              </a:rPr>
              <a:t>книг</a:t>
            </a:r>
            <a:r>
              <a:rPr lang="ru-RU" sz="3200" dirty="0">
                <a:solidFill>
                  <a:srgbClr val="002060"/>
                </a:solidFill>
              </a:rPr>
              <a:t> можно сочетать с </a:t>
            </a:r>
            <a:r>
              <a:rPr lang="ru-RU" sz="3200" dirty="0" smtClean="0">
                <a:solidFill>
                  <a:srgbClr val="002060"/>
                </a:solidFill>
              </a:rPr>
              <a:t>рассматриванием</a:t>
            </a:r>
          </a:p>
          <a:p>
            <a:pPr indent="450215" algn="just">
              <a:lnSpc>
                <a:spcPct val="107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картины известного художника, </a:t>
            </a:r>
            <a:endParaRPr lang="ru-RU" sz="3200" dirty="0" smtClean="0">
              <a:solidFill>
                <a:srgbClr val="002060"/>
              </a:solidFill>
            </a:endParaRPr>
          </a:p>
          <a:p>
            <a:pPr indent="450215" algn="just">
              <a:lnSpc>
                <a:spcPct val="107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прослушиванием </a:t>
            </a:r>
            <a:r>
              <a:rPr lang="ru-RU" sz="3200" dirty="0">
                <a:solidFill>
                  <a:srgbClr val="002060"/>
                </a:solidFill>
              </a:rPr>
              <a:t>музыкального произведения и т.д.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24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7202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6478" y="1160060"/>
            <a:ext cx="11627891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Помочь ребенку в </a:t>
            </a:r>
            <a:r>
              <a:rPr lang="ru-RU" sz="24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придумывании рассказов и историй</a:t>
            </a:r>
            <a:r>
              <a:rPr lang="ru-R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можно </a:t>
            </a:r>
            <a:r>
              <a:rPr lang="ru-RU" sz="2400" u="sng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разными способами:</a:t>
            </a:r>
            <a:endParaRPr lang="ru-RU" sz="2400" u="sng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предложить заглянуть в прошлое или будущее сказочных  героев;</a:t>
            </a:r>
            <a:endParaRPr lang="ru-RU" sz="2400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написать письмо своему любимому герою или автору сказки;</a:t>
            </a:r>
            <a:endParaRPr lang="ru-RU" sz="2400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сочинить разговор сказочных персонажей по телефону;</a:t>
            </a:r>
            <a:endParaRPr lang="ru-RU" sz="2400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придумать сказку по опорным словам, например: ласточка, девочка, кот и др.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рассказать историю от лица любимого героя или предмета;</a:t>
            </a:r>
            <a:endParaRPr lang="ru-RU" sz="2400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описать одно и то же событие с разных точек зрения (например, от лица веселого            и грустного человека);</a:t>
            </a:r>
            <a:endParaRPr lang="ru-RU" sz="2400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очень хорошо сделать альбом детских рассказов, дать ему интересное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название, предложить ребенку нарисовать к каждому рассказу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иллюстрации. </a:t>
            </a:r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3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7202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716" y="1132764"/>
            <a:ext cx="11696132" cy="493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2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монологической и диалогической речи.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Совершенствуя </a:t>
            </a:r>
            <a:r>
              <a:rPr lang="ru-RU" sz="2800" b="1" dirty="0">
                <a:solidFill>
                  <a:srgbClr val="002060"/>
                </a:solidFill>
              </a:rPr>
              <a:t>монологическую речь</a:t>
            </a:r>
            <a:r>
              <a:rPr lang="ru-RU" sz="2800" dirty="0">
                <a:solidFill>
                  <a:srgbClr val="002060"/>
                </a:solidFill>
              </a:rPr>
              <a:t>, дети осваивают разные типы </a:t>
            </a:r>
            <a:r>
              <a:rPr lang="ru-RU" sz="2800" u="sng" dirty="0">
                <a:solidFill>
                  <a:srgbClr val="002060"/>
                </a:solidFill>
              </a:rPr>
              <a:t>связных высказываний</a:t>
            </a:r>
            <a:r>
              <a:rPr lang="ru-RU" sz="2800" dirty="0">
                <a:solidFill>
                  <a:srgbClr val="002060"/>
                </a:solidFill>
              </a:rPr>
              <a:t>: описание, рассуждение, повествование, с опорой на наглядный материал и без опоры.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Необходимо </a:t>
            </a:r>
            <a:r>
              <a:rPr lang="ru-RU" sz="2800" dirty="0">
                <a:solidFill>
                  <a:srgbClr val="002060"/>
                </a:solidFill>
              </a:rPr>
              <a:t>закреплять умение участвовать в общей </a:t>
            </a:r>
            <a:r>
              <a:rPr lang="ru-RU" sz="2800" u="sng" dirty="0">
                <a:solidFill>
                  <a:srgbClr val="002060"/>
                </a:solidFill>
              </a:rPr>
              <a:t>беседе</a:t>
            </a:r>
            <a:r>
              <a:rPr lang="ru-RU" sz="2800" dirty="0">
                <a:solidFill>
                  <a:srgbClr val="002060"/>
                </a:solidFill>
              </a:rPr>
              <a:t>, внимательно слушать собеседника, не перебивать его, не отвлекаться. Особое внимание необходимо уделять умениям </a:t>
            </a:r>
            <a:r>
              <a:rPr lang="ru-RU" sz="2800" u="sng" dirty="0">
                <a:solidFill>
                  <a:srgbClr val="002060"/>
                </a:solidFill>
              </a:rPr>
              <a:t>формулировать и задавать вопросы</a:t>
            </a:r>
            <a:r>
              <a:rPr lang="ru-RU" sz="2800" dirty="0">
                <a:solidFill>
                  <a:srgbClr val="002060"/>
                </a:solidFill>
              </a:rPr>
              <a:t>, в соответствии с услышанным, строить ответ, дополнять, исправлять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собеседника</a:t>
            </a:r>
            <a:r>
              <a:rPr lang="ru-RU" sz="2800" dirty="0">
                <a:solidFill>
                  <a:srgbClr val="002060"/>
                </a:solidFill>
              </a:rPr>
              <a:t>, сопоставлять свою точку зрения с точкой </a:t>
            </a:r>
            <a:r>
              <a:rPr lang="ru-RU" sz="2800" dirty="0" smtClean="0">
                <a:solidFill>
                  <a:srgbClr val="002060"/>
                </a:solidFill>
              </a:rPr>
              <a:t>зрения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других людей.</a:t>
            </a:r>
          </a:p>
          <a:p>
            <a:pPr>
              <a:lnSpc>
                <a:spcPct val="107000"/>
              </a:lnSpc>
            </a:pP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511" y="5074178"/>
            <a:ext cx="2306329" cy="185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9543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7202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2137" y="1214651"/>
            <a:ext cx="11409529" cy="481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должен воспитывать </a:t>
            </a:r>
            <a:r>
              <a:rPr lang="ru-RU" sz="32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свою речь. </a:t>
            </a:r>
            <a:r>
              <a:rPr lang="ru-RU" sz="3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 следует злоупотреблять ласкательными, уменьшительными суффиксами, особенно если речь по содержанию не соответствует форме. Ребёнок должен понять содержание речи и по её тону. Воспитатель не должен допускать неточностей и неизбежностей в своей речи. Она должна быть эмоциональной, образной, культурной. Следует к месту использовать произведения устного народного творчества: </a:t>
            </a:r>
          </a:p>
          <a:p>
            <a:pPr>
              <a:lnSpc>
                <a:spcPct val="107000"/>
              </a:lnSpc>
            </a:pPr>
            <a:r>
              <a:rPr lang="ru-RU" sz="3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пословицы, поговорки, загадки.</a:t>
            </a:r>
            <a:endParaRPr lang="ru-RU" sz="32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99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874</Words>
  <Application>Microsoft Office PowerPoint</Application>
  <PresentationFormat>Произвольный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23</cp:revision>
  <dcterms:created xsi:type="dcterms:W3CDTF">2015-10-24T13:00:22Z</dcterms:created>
  <dcterms:modified xsi:type="dcterms:W3CDTF">2016-03-16T17:38:19Z</dcterms:modified>
</cp:coreProperties>
</file>